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753600" cy="7315200"/>
  <p:notesSz cx="6858000" cy="9144000"/>
  <p:embeddedFontLst>
    <p:embeddedFont>
      <p:font typeface="210 네버랜드" panose="020B0600000101010101" charset="-127"/>
      <p:regular r:id="rId25"/>
    </p:embeddedFont>
    <p:embeddedFont>
      <p:font typeface="윤고딕" panose="020B0600000101010101" charset="-127"/>
      <p:regular r:id="rId26"/>
    </p:embeddedFont>
    <p:embeddedFont>
      <p:font typeface="윤고딕 Bold" panose="020B0600000101010101" charset="-127"/>
      <p:regular r:id="rId27"/>
    </p:embeddedFont>
    <p:embeddedFont>
      <p:font typeface="윤고딕 Semi-Bold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116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9616" y="-866039"/>
            <a:ext cx="9118684" cy="9118684"/>
            <a:chOff x="0" y="0"/>
            <a:chExt cx="12700000" cy="12700000"/>
          </a:xfrm>
        </p:grpSpPr>
        <p:sp>
          <p:nvSpPr>
            <p:cNvPr id="3" name="Freeform 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99A7E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84708" y="1458729"/>
            <a:ext cx="8869618" cy="1497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18"/>
              </a:lnSpc>
            </a:pPr>
            <a:r>
              <a:rPr lang="en-US" sz="5103">
                <a:solidFill>
                  <a:srgbClr val="292626"/>
                </a:solidFill>
                <a:latin typeface="210 네버랜드"/>
                <a:ea typeface="210 네버랜드"/>
              </a:rPr>
              <a:t>뉴스 요약 사이트: </a:t>
            </a:r>
          </a:p>
          <a:p>
            <a:pPr marL="0" lvl="0" indent="0" algn="just">
              <a:lnSpc>
                <a:spcPts val="5818"/>
              </a:lnSpc>
            </a:pPr>
            <a:r>
              <a:rPr lang="en-US" sz="5103">
                <a:solidFill>
                  <a:srgbClr val="5271FF"/>
                </a:solidFill>
                <a:ea typeface="210 네버랜드"/>
              </a:rPr>
              <a:t>뉴스스냅📰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38868" y="5820852"/>
            <a:ext cx="281545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3"/>
              </a:lnSpc>
              <a:spcBef>
                <a:spcPct val="0"/>
              </a:spcBef>
            </a:pPr>
            <a:r>
              <a:rPr lang="en-US" sz="1869" dirty="0" err="1">
                <a:solidFill>
                  <a:srgbClr val="FFFFFF"/>
                </a:solidFill>
                <a:latin typeface="윤고딕 Bold"/>
                <a:ea typeface="윤고딕 Bold"/>
              </a:rPr>
              <a:t>산업시스템공학과</a:t>
            </a:r>
            <a:r>
              <a:rPr lang="en-US" sz="1869" dirty="0">
                <a:solidFill>
                  <a:srgbClr val="FFFFFF"/>
                </a:solidFill>
                <a:latin typeface="윤고딕 Bold"/>
                <a:ea typeface="윤고딕 Bold"/>
              </a:rPr>
              <a:t> </a:t>
            </a:r>
            <a:r>
              <a:rPr lang="en-US" sz="1869" dirty="0" err="1">
                <a:solidFill>
                  <a:srgbClr val="FFFFFF"/>
                </a:solidFill>
                <a:latin typeface="윤고딕 Bold"/>
                <a:ea typeface="윤고딕 Bold"/>
              </a:rPr>
              <a:t>이규민</a:t>
            </a:r>
            <a:endParaRPr lang="en-US" sz="1869" dirty="0">
              <a:solidFill>
                <a:srgbClr val="FFFFFF"/>
              </a:solidFill>
              <a:latin typeface="윤고딕 Bold"/>
              <a:ea typeface="윤고딕 Bold"/>
            </a:endParaRPr>
          </a:p>
          <a:p>
            <a:pPr algn="ctr">
              <a:lnSpc>
                <a:spcPts val="2243"/>
              </a:lnSpc>
              <a:spcBef>
                <a:spcPct val="0"/>
              </a:spcBef>
            </a:pPr>
            <a:r>
              <a:rPr lang="en-US" sz="1869" dirty="0" err="1">
                <a:solidFill>
                  <a:srgbClr val="FFFFFF"/>
                </a:solidFill>
                <a:ea typeface="윤고딕 Bold"/>
              </a:rPr>
              <a:t>정보통신공학과</a:t>
            </a:r>
            <a:r>
              <a:rPr lang="en-US" sz="1869" dirty="0">
                <a:solidFill>
                  <a:srgbClr val="FFFFFF"/>
                </a:solidFill>
                <a:ea typeface="윤고딕 Bold"/>
              </a:rPr>
              <a:t> </a:t>
            </a:r>
            <a:r>
              <a:rPr lang="en-US" sz="1869" dirty="0" err="1">
                <a:solidFill>
                  <a:srgbClr val="FFFFFF"/>
                </a:solidFill>
                <a:ea typeface="윤고딕 Bold"/>
              </a:rPr>
              <a:t>최지안</a:t>
            </a:r>
            <a:endParaRPr lang="en-US" sz="1869" dirty="0">
              <a:solidFill>
                <a:srgbClr val="FFFFFF"/>
              </a:solidFill>
              <a:ea typeface="윤고딕 Bold"/>
            </a:endParaRPr>
          </a:p>
          <a:p>
            <a:pPr algn="ctr">
              <a:lnSpc>
                <a:spcPts val="2243"/>
              </a:lnSpc>
              <a:spcBef>
                <a:spcPct val="0"/>
              </a:spcBef>
            </a:pPr>
            <a:r>
              <a:rPr lang="en-US" sz="1869" dirty="0" err="1">
                <a:solidFill>
                  <a:srgbClr val="FFFFFF"/>
                </a:solidFill>
                <a:ea typeface="윤고딕 Bold"/>
              </a:rPr>
              <a:t>일어일문학과</a:t>
            </a:r>
            <a:r>
              <a:rPr lang="en-US" sz="1869" dirty="0">
                <a:solidFill>
                  <a:srgbClr val="FFFFFF"/>
                </a:solidFill>
                <a:ea typeface="윤고딕 Bold"/>
              </a:rPr>
              <a:t> </a:t>
            </a:r>
            <a:r>
              <a:rPr lang="en-US" sz="1869" dirty="0" err="1">
                <a:solidFill>
                  <a:srgbClr val="FFFFFF"/>
                </a:solidFill>
                <a:ea typeface="윤고딕 Bold"/>
              </a:rPr>
              <a:t>정영균</a:t>
            </a:r>
            <a:endParaRPr lang="en-US" sz="1869" dirty="0">
              <a:solidFill>
                <a:srgbClr val="FFFFFF"/>
              </a:solidFill>
              <a:ea typeface="윤고딕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331431" y="5238911"/>
            <a:ext cx="985459" cy="29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3"/>
              </a:lnSpc>
              <a:spcBef>
                <a:spcPct val="0"/>
              </a:spcBef>
            </a:pPr>
            <a:r>
              <a:rPr lang="en-US" sz="1869">
                <a:solidFill>
                  <a:srgbClr val="FFFFFF"/>
                </a:solidFill>
                <a:latin typeface="윤고딕 Bold"/>
                <a:ea typeface="윤고딕 Bold"/>
              </a:rPr>
              <a:t>8조 JCL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65704"/>
            <a:ext cx="5384451" cy="2583793"/>
          </a:xfrm>
          <a:custGeom>
            <a:avLst/>
            <a:gdLst/>
            <a:ahLst/>
            <a:cxnLst/>
            <a:rect l="l" t="t" r="r" b="b"/>
            <a:pathLst>
              <a:path w="5384451" h="2583793">
                <a:moveTo>
                  <a:pt x="0" y="0"/>
                </a:moveTo>
                <a:lnTo>
                  <a:pt x="5384451" y="0"/>
                </a:lnTo>
                <a:lnTo>
                  <a:pt x="5384451" y="2583792"/>
                </a:lnTo>
                <a:lnTo>
                  <a:pt x="0" y="258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674" y="2367910"/>
            <a:ext cx="5373777" cy="2576468"/>
          </a:xfrm>
          <a:custGeom>
            <a:avLst/>
            <a:gdLst/>
            <a:ahLst/>
            <a:cxnLst/>
            <a:rect l="l" t="t" r="r" b="b"/>
            <a:pathLst>
              <a:path w="5373777" h="2576468">
                <a:moveTo>
                  <a:pt x="0" y="0"/>
                </a:moveTo>
                <a:lnTo>
                  <a:pt x="5373777" y="0"/>
                </a:lnTo>
                <a:lnTo>
                  <a:pt x="5373777" y="2576469"/>
                </a:lnTo>
                <a:lnTo>
                  <a:pt x="0" y="2576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577966" y="752032"/>
            <a:ext cx="2300823" cy="4702080"/>
          </a:xfrm>
          <a:custGeom>
            <a:avLst/>
            <a:gdLst/>
            <a:ahLst/>
            <a:cxnLst/>
            <a:rect l="l" t="t" r="r" b="b"/>
            <a:pathLst>
              <a:path w="2300823" h="4702080">
                <a:moveTo>
                  <a:pt x="0" y="0"/>
                </a:moveTo>
                <a:lnTo>
                  <a:pt x="2300822" y="0"/>
                </a:lnTo>
                <a:lnTo>
                  <a:pt x="2300822" y="4702081"/>
                </a:lnTo>
                <a:lnTo>
                  <a:pt x="0" y="4702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6" r="-546" b="-41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624194" y="3093738"/>
            <a:ext cx="587920" cy="69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  <a:spcBef>
                <a:spcPct val="0"/>
              </a:spcBef>
            </a:pPr>
            <a:r>
              <a:rPr lang="en-US" sz="4438">
                <a:solidFill>
                  <a:srgbClr val="5271FF"/>
                </a:solidFill>
                <a:latin typeface="윤고딕 Semi-Bold"/>
              </a:rPr>
              <a:t>vs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03897" y="3389291"/>
            <a:ext cx="5080" cy="47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067669" y="5712268"/>
            <a:ext cx="4685931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</a:pPr>
            <a:r>
              <a:rPr lang="en-US" sz="1909">
                <a:solidFill>
                  <a:srgbClr val="5271FF"/>
                </a:solidFill>
                <a:latin typeface="윤고딕 Semi-Bold"/>
                <a:ea typeface="윤고딕 Semi-Bold"/>
              </a:rPr>
              <a:t>정치, 경제, 사회 카테고리</a:t>
            </a:r>
            <a:r>
              <a:rPr lang="en-US" sz="1909">
                <a:solidFill>
                  <a:srgbClr val="15232E"/>
                </a:solidFill>
                <a:ea typeface="윤고딕 Semi-Bold"/>
              </a:rPr>
              <a:t>를 제공해서 </a:t>
            </a:r>
          </a:p>
          <a:p>
            <a:pPr algn="ctr">
              <a:lnSpc>
                <a:spcPts val="2291"/>
              </a:lnSpc>
              <a:spcBef>
                <a:spcPct val="0"/>
              </a:spcBef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사용자가 원하는 분야의 뉴스를 선택 가능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395" y="382331"/>
            <a:ext cx="8902691" cy="73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5"/>
              </a:lnSpc>
              <a:spcBef>
                <a:spcPct val="0"/>
              </a:spcBef>
            </a:pPr>
            <a:r>
              <a:rPr lang="en-US" sz="4879">
                <a:solidFill>
                  <a:srgbClr val="5271FF"/>
                </a:solidFill>
                <a:latin typeface="210 네버랜드"/>
                <a:ea typeface="210 네버랜드"/>
              </a:rPr>
              <a:t>3. 서비스 비교(2)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65704"/>
            <a:ext cx="5384451" cy="2583793"/>
          </a:xfrm>
          <a:custGeom>
            <a:avLst/>
            <a:gdLst/>
            <a:ahLst/>
            <a:cxnLst/>
            <a:rect l="l" t="t" r="r" b="b"/>
            <a:pathLst>
              <a:path w="5384451" h="2583793">
                <a:moveTo>
                  <a:pt x="0" y="0"/>
                </a:moveTo>
                <a:lnTo>
                  <a:pt x="5384451" y="0"/>
                </a:lnTo>
                <a:lnTo>
                  <a:pt x="5384451" y="2583792"/>
                </a:lnTo>
                <a:lnTo>
                  <a:pt x="0" y="258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674" y="2367910"/>
            <a:ext cx="5373777" cy="2576468"/>
          </a:xfrm>
          <a:custGeom>
            <a:avLst/>
            <a:gdLst/>
            <a:ahLst/>
            <a:cxnLst/>
            <a:rect l="l" t="t" r="r" b="b"/>
            <a:pathLst>
              <a:path w="5373777" h="2576468">
                <a:moveTo>
                  <a:pt x="0" y="0"/>
                </a:moveTo>
                <a:lnTo>
                  <a:pt x="5373777" y="0"/>
                </a:lnTo>
                <a:lnTo>
                  <a:pt x="5373777" y="2576469"/>
                </a:lnTo>
                <a:lnTo>
                  <a:pt x="0" y="2576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766677" y="914400"/>
            <a:ext cx="2316632" cy="4777332"/>
          </a:xfrm>
          <a:custGeom>
            <a:avLst/>
            <a:gdLst/>
            <a:ahLst/>
            <a:cxnLst/>
            <a:rect l="l" t="t" r="r" b="b"/>
            <a:pathLst>
              <a:path w="2316632" h="4777332">
                <a:moveTo>
                  <a:pt x="0" y="0"/>
                </a:moveTo>
                <a:lnTo>
                  <a:pt x="2316632" y="0"/>
                </a:lnTo>
                <a:lnTo>
                  <a:pt x="2316632" y="4777332"/>
                </a:lnTo>
                <a:lnTo>
                  <a:pt x="0" y="4777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624194" y="3093738"/>
            <a:ext cx="587920" cy="69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  <a:spcBef>
                <a:spcPct val="0"/>
              </a:spcBef>
            </a:pPr>
            <a:r>
              <a:rPr lang="en-US" sz="4438">
                <a:solidFill>
                  <a:srgbClr val="5271FF"/>
                </a:solidFill>
                <a:latin typeface="윤고딕 Semi-Bold"/>
              </a:rPr>
              <a:t>vs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03897" y="3389291"/>
            <a:ext cx="5080" cy="47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-209006" y="5726430"/>
            <a:ext cx="735808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1796">
                <a:solidFill>
                  <a:srgbClr val="5271FF"/>
                </a:solidFill>
                <a:ea typeface="윤고딕 Semi-Bold"/>
              </a:rPr>
              <a:t>북마크 기능 제공</a:t>
            </a:r>
          </a:p>
          <a:p>
            <a:pPr algn="ctr">
              <a:lnSpc>
                <a:spcPts val="2275"/>
              </a:lnSpc>
              <a:spcBef>
                <a:spcPct val="0"/>
              </a:spcBef>
            </a:pPr>
            <a:r>
              <a:rPr lang="en-US" sz="1896">
                <a:solidFill>
                  <a:srgbClr val="15232E"/>
                </a:solidFill>
                <a:latin typeface="윤고딕 Semi-Bold"/>
                <a:ea typeface="윤고딕 Semi-Bold"/>
              </a:rPr>
              <a:t>-&gt; 사용자는 북마크한 기사들을 한 곳에 모아서 </a:t>
            </a:r>
          </a:p>
          <a:p>
            <a:pPr algn="ctr">
              <a:lnSpc>
                <a:spcPts val="2275"/>
              </a:lnSpc>
              <a:spcBef>
                <a:spcPct val="0"/>
              </a:spcBef>
            </a:pPr>
            <a:r>
              <a:rPr lang="en-US" sz="1896">
                <a:solidFill>
                  <a:srgbClr val="15232E"/>
                </a:solidFill>
                <a:ea typeface="윤고딕 Semi-Bold"/>
              </a:rPr>
              <a:t>효율적으로 관리 가능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7920" y="382331"/>
            <a:ext cx="8902691" cy="73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5"/>
              </a:lnSpc>
              <a:spcBef>
                <a:spcPct val="0"/>
              </a:spcBef>
            </a:pPr>
            <a:r>
              <a:rPr lang="en-US" sz="4879">
                <a:solidFill>
                  <a:srgbClr val="5271FF"/>
                </a:solidFill>
                <a:latin typeface="210 네버랜드"/>
                <a:ea typeface="210 네버랜드"/>
              </a:rPr>
              <a:t>3. 서비스 비교(2)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0424" y="2739930"/>
            <a:ext cx="2738746" cy="2738746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864430" y="2739930"/>
            <a:ext cx="2738746" cy="2738746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506539" y="2739930"/>
            <a:ext cx="2738746" cy="2738746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5A5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6866257" y="3448548"/>
            <a:ext cx="735093" cy="717718"/>
          </a:xfrm>
          <a:custGeom>
            <a:avLst/>
            <a:gdLst/>
            <a:ahLst/>
            <a:cxnLst/>
            <a:rect l="l" t="t" r="r" b="b"/>
            <a:pathLst>
              <a:path w="735093" h="717718">
                <a:moveTo>
                  <a:pt x="0" y="0"/>
                </a:moveTo>
                <a:lnTo>
                  <a:pt x="735093" y="0"/>
                </a:lnTo>
                <a:lnTo>
                  <a:pt x="735093" y="717718"/>
                </a:lnTo>
                <a:lnTo>
                  <a:pt x="0" y="71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2174577" y="3448548"/>
            <a:ext cx="690440" cy="800510"/>
          </a:xfrm>
          <a:custGeom>
            <a:avLst/>
            <a:gdLst/>
            <a:ahLst/>
            <a:cxnLst/>
            <a:rect l="l" t="t" r="r" b="b"/>
            <a:pathLst>
              <a:path w="690440" h="800510">
                <a:moveTo>
                  <a:pt x="0" y="0"/>
                </a:moveTo>
                <a:lnTo>
                  <a:pt x="690440" y="0"/>
                </a:lnTo>
                <a:lnTo>
                  <a:pt x="690440" y="800511"/>
                </a:lnTo>
                <a:lnTo>
                  <a:pt x="0" y="800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4463710" y="3342041"/>
            <a:ext cx="836105" cy="907017"/>
          </a:xfrm>
          <a:custGeom>
            <a:avLst/>
            <a:gdLst/>
            <a:ahLst/>
            <a:cxnLst/>
            <a:rect l="l" t="t" r="r" b="b"/>
            <a:pathLst>
              <a:path w="836105" h="907017">
                <a:moveTo>
                  <a:pt x="0" y="0"/>
                </a:moveTo>
                <a:lnTo>
                  <a:pt x="836105" y="0"/>
                </a:lnTo>
                <a:lnTo>
                  <a:pt x="836105" y="907018"/>
                </a:lnTo>
                <a:lnTo>
                  <a:pt x="0" y="907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38814" y="4575182"/>
            <a:ext cx="2361966" cy="29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"/>
              </a:lnSpc>
            </a:pPr>
            <a:r>
              <a:rPr lang="en-US" sz="1871">
                <a:solidFill>
                  <a:srgbClr val="000000"/>
                </a:solidFill>
                <a:ea typeface="윤고딕 Semi-Bold"/>
              </a:rPr>
              <a:t>효율적인 시간 활용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9170" y="4586323"/>
            <a:ext cx="1985186" cy="28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  <a:spcBef>
                <a:spcPct val="0"/>
              </a:spcBef>
            </a:pPr>
            <a:r>
              <a:rPr lang="en-US" sz="1812">
                <a:solidFill>
                  <a:srgbClr val="000000"/>
                </a:solidFill>
                <a:ea typeface="윤고딕 Semi-Bold"/>
              </a:rPr>
              <a:t>인지적 부담 완화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45285" y="4586323"/>
            <a:ext cx="1985186" cy="28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  <a:spcBef>
                <a:spcPct val="0"/>
              </a:spcBef>
            </a:pPr>
            <a:r>
              <a:rPr lang="en-US" sz="1812">
                <a:solidFill>
                  <a:srgbClr val="000000"/>
                </a:solidFill>
                <a:ea typeface="윤고딕 Semi-Bold"/>
              </a:rPr>
              <a:t>효율적인 정보 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8395" y="382331"/>
            <a:ext cx="8902691" cy="73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5"/>
              </a:lnSpc>
              <a:spcBef>
                <a:spcPct val="0"/>
              </a:spcBef>
            </a:pPr>
            <a:r>
              <a:rPr lang="en-US" sz="4879">
                <a:solidFill>
                  <a:srgbClr val="5271FF"/>
                </a:solidFill>
                <a:latin typeface="210 네버랜드"/>
                <a:ea typeface="210 네버랜드"/>
              </a:rPr>
              <a:t>4. 기대효과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0901" y="693569"/>
            <a:ext cx="8854478" cy="4250658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1453515"/>
            <a:ext cx="856311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2"/>
              </a:lnSpc>
              <a:spcBef>
                <a:spcPct val="0"/>
              </a:spcBef>
            </a:pPr>
            <a:r>
              <a:rPr lang="en-US" sz="4693">
                <a:solidFill>
                  <a:srgbClr val="5271FF"/>
                </a:solidFill>
                <a:latin typeface="210 네버랜드"/>
                <a:ea typeface="210 네버랜드"/>
              </a:rPr>
              <a:t>3장 프로젝트 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8640" y="2497292"/>
            <a:ext cx="8563119" cy="160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1498" lvl="1" indent="-195749">
              <a:lnSpc>
                <a:spcPts val="2538"/>
              </a:lnSpc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요구사항 정의서</a:t>
            </a:r>
          </a:p>
          <a:p>
            <a:pPr marL="391498" lvl="1" indent="-195749">
              <a:lnSpc>
                <a:spcPts val="2538"/>
              </a:lnSpc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화면 설계서</a:t>
            </a:r>
          </a:p>
          <a:p>
            <a:pPr marL="391498" lvl="1" indent="-195749">
              <a:lnSpc>
                <a:spcPts val="2538"/>
              </a:lnSpc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협업 도구</a:t>
            </a:r>
          </a:p>
          <a:p>
            <a:pPr marL="391498" lvl="1" indent="-195749">
              <a:lnSpc>
                <a:spcPts val="2538"/>
              </a:lnSpc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개발 환경</a:t>
            </a:r>
          </a:p>
          <a:p>
            <a:pPr marL="391498" lvl="1" indent="-195749">
              <a:lnSpc>
                <a:spcPts val="2538"/>
              </a:lnSpc>
              <a:spcBef>
                <a:spcPct val="0"/>
              </a:spcBef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시스템 구성도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612456" y="693569"/>
            <a:ext cx="8372923" cy="4019484"/>
            <a:chOff x="0" y="0"/>
            <a:chExt cx="13288429" cy="637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99A7E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41525" y="2431211"/>
            <a:ext cx="3246002" cy="35091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9511" y="2328698"/>
            <a:ext cx="7232445" cy="4146602"/>
          </a:xfrm>
          <a:custGeom>
            <a:avLst/>
            <a:gdLst/>
            <a:ahLst/>
            <a:cxnLst/>
            <a:rect l="l" t="t" r="r" b="b"/>
            <a:pathLst>
              <a:path w="7232445" h="4146602">
                <a:moveTo>
                  <a:pt x="0" y="0"/>
                </a:moveTo>
                <a:lnTo>
                  <a:pt x="7232445" y="0"/>
                </a:lnTo>
                <a:lnTo>
                  <a:pt x="7232445" y="4146602"/>
                </a:lnTo>
                <a:lnTo>
                  <a:pt x="0" y="4146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05098" y="501738"/>
            <a:ext cx="9307244" cy="79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1344" lvl="1" indent="-550672">
              <a:lnSpc>
                <a:spcPts val="6121"/>
              </a:lnSpc>
              <a:spcBef>
                <a:spcPct val="0"/>
              </a:spcBef>
              <a:buAutoNum type="arabicPeriod"/>
            </a:pPr>
            <a:r>
              <a:rPr lang="en-US" sz="5101" dirty="0" err="1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요구사항</a:t>
            </a:r>
            <a:r>
              <a:rPr lang="en-US" sz="5101" dirty="0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sz="5101" dirty="0" err="1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정의서</a:t>
            </a:r>
            <a:endParaRPr lang="en-US" sz="5101" dirty="0">
              <a:solidFill>
                <a:srgbClr val="5271FF"/>
              </a:solidFill>
              <a:latin typeface="210 네버랜드" panose="020B0600000101010101" charset="-127"/>
              <a:ea typeface="210 네버랜드" panose="020B0600000101010101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3645" y="2280996"/>
            <a:ext cx="2138350" cy="4375552"/>
          </a:xfrm>
          <a:custGeom>
            <a:avLst/>
            <a:gdLst/>
            <a:ahLst/>
            <a:cxnLst/>
            <a:rect l="l" t="t" r="r" b="b"/>
            <a:pathLst>
              <a:path w="2138350" h="4375552">
                <a:moveTo>
                  <a:pt x="0" y="0"/>
                </a:moveTo>
                <a:lnTo>
                  <a:pt x="2138350" y="0"/>
                </a:lnTo>
                <a:lnTo>
                  <a:pt x="2138350" y="4375553"/>
                </a:lnTo>
                <a:lnTo>
                  <a:pt x="0" y="4375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838475" y="2215676"/>
            <a:ext cx="2183605" cy="4440873"/>
          </a:xfrm>
          <a:custGeom>
            <a:avLst/>
            <a:gdLst/>
            <a:ahLst/>
            <a:cxnLst/>
            <a:rect l="l" t="t" r="r" b="b"/>
            <a:pathLst>
              <a:path w="2183605" h="4440873">
                <a:moveTo>
                  <a:pt x="0" y="0"/>
                </a:moveTo>
                <a:lnTo>
                  <a:pt x="2183605" y="0"/>
                </a:lnTo>
                <a:lnTo>
                  <a:pt x="2183605" y="4440873"/>
                </a:lnTo>
                <a:lnTo>
                  <a:pt x="0" y="4440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023904" y="2205431"/>
            <a:ext cx="2204344" cy="4526682"/>
          </a:xfrm>
          <a:custGeom>
            <a:avLst/>
            <a:gdLst/>
            <a:ahLst/>
            <a:cxnLst/>
            <a:rect l="l" t="t" r="r" b="b"/>
            <a:pathLst>
              <a:path w="2204344" h="4526682">
                <a:moveTo>
                  <a:pt x="0" y="0"/>
                </a:moveTo>
                <a:lnTo>
                  <a:pt x="2204344" y="0"/>
                </a:lnTo>
                <a:lnTo>
                  <a:pt x="2204344" y="4526683"/>
                </a:lnTo>
                <a:lnTo>
                  <a:pt x="0" y="4526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05098" y="511708"/>
            <a:ext cx="9193252" cy="7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46"/>
              </a:lnSpc>
              <a:spcBef>
                <a:spcPct val="0"/>
              </a:spcBef>
            </a:pPr>
            <a:r>
              <a:rPr lang="en-US" sz="5038">
                <a:solidFill>
                  <a:srgbClr val="5271FF"/>
                </a:solidFill>
                <a:latin typeface="210 네버랜드"/>
                <a:ea typeface="210 네버랜드"/>
              </a:rPr>
              <a:t>2. 화면 설계서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4524" y="2076110"/>
            <a:ext cx="2241517" cy="4625526"/>
          </a:xfrm>
          <a:custGeom>
            <a:avLst/>
            <a:gdLst/>
            <a:ahLst/>
            <a:cxnLst/>
            <a:rect l="l" t="t" r="r" b="b"/>
            <a:pathLst>
              <a:path w="2241517" h="4625526">
                <a:moveTo>
                  <a:pt x="0" y="0"/>
                </a:moveTo>
                <a:lnTo>
                  <a:pt x="2241517" y="0"/>
                </a:lnTo>
                <a:lnTo>
                  <a:pt x="2241517" y="4625526"/>
                </a:lnTo>
                <a:lnTo>
                  <a:pt x="0" y="462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728378" y="2076110"/>
            <a:ext cx="2255880" cy="4649650"/>
          </a:xfrm>
          <a:custGeom>
            <a:avLst/>
            <a:gdLst/>
            <a:ahLst/>
            <a:cxnLst/>
            <a:rect l="l" t="t" r="r" b="b"/>
            <a:pathLst>
              <a:path w="2255880" h="4649650">
                <a:moveTo>
                  <a:pt x="0" y="0"/>
                </a:moveTo>
                <a:lnTo>
                  <a:pt x="2255880" y="0"/>
                </a:lnTo>
                <a:lnTo>
                  <a:pt x="2255880" y="4649650"/>
                </a:lnTo>
                <a:lnTo>
                  <a:pt x="0" y="464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05098" y="448391"/>
            <a:ext cx="9340947" cy="79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43"/>
              </a:lnSpc>
              <a:spcBef>
                <a:spcPct val="0"/>
              </a:spcBef>
            </a:pPr>
            <a:r>
              <a:rPr lang="en-US" sz="5119">
                <a:solidFill>
                  <a:srgbClr val="5271FF"/>
                </a:solidFill>
                <a:latin typeface="210 네버랜드"/>
                <a:ea typeface="210 네버랜드"/>
              </a:rPr>
              <a:t>2. 화면 설계서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709" y="2130300"/>
            <a:ext cx="9092182" cy="3721860"/>
          </a:xfrm>
          <a:custGeom>
            <a:avLst/>
            <a:gdLst/>
            <a:ahLst/>
            <a:cxnLst/>
            <a:rect l="l" t="t" r="r" b="b"/>
            <a:pathLst>
              <a:path w="9092182" h="3721860">
                <a:moveTo>
                  <a:pt x="0" y="0"/>
                </a:moveTo>
                <a:lnTo>
                  <a:pt x="9092182" y="0"/>
                </a:lnTo>
                <a:lnTo>
                  <a:pt x="9092182" y="3721860"/>
                </a:lnTo>
                <a:lnTo>
                  <a:pt x="0" y="37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43861" y="2683814"/>
            <a:ext cx="1920647" cy="1947572"/>
          </a:xfrm>
          <a:custGeom>
            <a:avLst/>
            <a:gdLst/>
            <a:ahLst/>
            <a:cxnLst/>
            <a:rect l="l" t="t" r="r" b="b"/>
            <a:pathLst>
              <a:path w="1920647" h="1947572">
                <a:moveTo>
                  <a:pt x="0" y="0"/>
                </a:moveTo>
                <a:lnTo>
                  <a:pt x="1920647" y="0"/>
                </a:lnTo>
                <a:lnTo>
                  <a:pt x="1920647" y="1947572"/>
                </a:lnTo>
                <a:lnTo>
                  <a:pt x="0" y="1947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888880" y="2573197"/>
            <a:ext cx="1975839" cy="1958658"/>
          </a:xfrm>
          <a:custGeom>
            <a:avLst/>
            <a:gdLst/>
            <a:ahLst/>
            <a:cxnLst/>
            <a:rect l="l" t="t" r="r" b="b"/>
            <a:pathLst>
              <a:path w="1975839" h="1958658">
                <a:moveTo>
                  <a:pt x="0" y="0"/>
                </a:moveTo>
                <a:lnTo>
                  <a:pt x="1975840" y="0"/>
                </a:lnTo>
                <a:lnTo>
                  <a:pt x="1975840" y="1958657"/>
                </a:lnTo>
                <a:lnTo>
                  <a:pt x="0" y="1958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890880" y="2660219"/>
            <a:ext cx="2028659" cy="1971167"/>
          </a:xfrm>
          <a:custGeom>
            <a:avLst/>
            <a:gdLst/>
            <a:ahLst/>
            <a:cxnLst/>
            <a:rect l="l" t="t" r="r" b="b"/>
            <a:pathLst>
              <a:path w="2028659" h="1971167">
                <a:moveTo>
                  <a:pt x="0" y="0"/>
                </a:moveTo>
                <a:lnTo>
                  <a:pt x="2028659" y="0"/>
                </a:lnTo>
                <a:lnTo>
                  <a:pt x="2028659" y="1971167"/>
                </a:lnTo>
                <a:lnTo>
                  <a:pt x="0" y="1971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4276" y="532370"/>
            <a:ext cx="856311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32"/>
              </a:lnSpc>
              <a:spcBef>
                <a:spcPct val="0"/>
              </a:spcBef>
            </a:pPr>
            <a:r>
              <a:rPr lang="en-US" sz="4693">
                <a:solidFill>
                  <a:srgbClr val="5271FF"/>
                </a:solidFill>
                <a:latin typeface="210 네버랜드"/>
                <a:ea typeface="210 네버랜드"/>
              </a:rPr>
              <a:t>3. 협업 도구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4479" y="5102388"/>
            <a:ext cx="2659409" cy="26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4"/>
              </a:lnSpc>
              <a:spcBef>
                <a:spcPct val="0"/>
              </a:spcBef>
            </a:pPr>
            <a:r>
              <a:rPr lang="en-US" sz="1653">
                <a:solidFill>
                  <a:srgbClr val="000000"/>
                </a:solidFill>
                <a:latin typeface="윤고딕 Semi-Bold"/>
                <a:ea typeface="윤고딕 Semi-Bold"/>
              </a:rPr>
              <a:t>문서관리 &amp; 일정관리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4956" y="5102388"/>
            <a:ext cx="2783687" cy="52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653">
                <a:solidFill>
                  <a:srgbClr val="000000"/>
                </a:solidFill>
                <a:ea typeface="윤고딕 Semi-Bold"/>
              </a:rPr>
              <a:t>소스코드 및 버전관리</a:t>
            </a:r>
          </a:p>
          <a:p>
            <a:pPr algn="ctr">
              <a:lnSpc>
                <a:spcPts val="1984"/>
              </a:lnSpc>
              <a:spcBef>
                <a:spcPct val="0"/>
              </a:spcBef>
            </a:pPr>
            <a:r>
              <a:rPr lang="en-US" sz="1653">
                <a:solidFill>
                  <a:srgbClr val="000000"/>
                </a:solidFill>
                <a:ea typeface="윤고딕 Semi-Bold"/>
              </a:rPr>
              <a:t>코드 리뷰 및 이슈트래킹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17564" y="5102388"/>
            <a:ext cx="2783687" cy="26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4"/>
              </a:lnSpc>
              <a:spcBef>
                <a:spcPct val="0"/>
              </a:spcBef>
            </a:pPr>
            <a:r>
              <a:rPr lang="en-US" sz="1653">
                <a:solidFill>
                  <a:srgbClr val="000000"/>
                </a:solidFill>
                <a:ea typeface="윤고딕 Semi-Bold"/>
              </a:rPr>
              <a:t>실시간 소통 및 진행상황 공유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098" y="2513788"/>
            <a:ext cx="9261442" cy="4145242"/>
          </a:xfrm>
          <a:custGeom>
            <a:avLst/>
            <a:gdLst/>
            <a:ahLst/>
            <a:cxnLst/>
            <a:rect l="l" t="t" r="r" b="b"/>
            <a:pathLst>
              <a:path w="9261442" h="4145242">
                <a:moveTo>
                  <a:pt x="0" y="0"/>
                </a:moveTo>
                <a:lnTo>
                  <a:pt x="9261442" y="0"/>
                </a:lnTo>
                <a:lnTo>
                  <a:pt x="9261442" y="4145242"/>
                </a:lnTo>
                <a:lnTo>
                  <a:pt x="0" y="414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18382" y="581502"/>
            <a:ext cx="3517015" cy="742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1"/>
              </a:lnSpc>
              <a:spcBef>
                <a:spcPct val="0"/>
              </a:spcBef>
            </a:pPr>
            <a:r>
              <a:rPr lang="en-US" sz="4901">
                <a:solidFill>
                  <a:srgbClr val="5271FF"/>
                </a:solidFill>
                <a:latin typeface="210 네버랜드"/>
                <a:ea typeface="210 네버랜드"/>
              </a:rPr>
              <a:t>4. 개발 환경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098" y="2495316"/>
            <a:ext cx="9146637" cy="3988651"/>
          </a:xfrm>
          <a:custGeom>
            <a:avLst/>
            <a:gdLst/>
            <a:ahLst/>
            <a:cxnLst/>
            <a:rect l="l" t="t" r="r" b="b"/>
            <a:pathLst>
              <a:path w="9146637" h="3988651">
                <a:moveTo>
                  <a:pt x="0" y="0"/>
                </a:moveTo>
                <a:lnTo>
                  <a:pt x="9146637" y="0"/>
                </a:lnTo>
                <a:lnTo>
                  <a:pt x="9146637" y="3988652"/>
                </a:lnTo>
                <a:lnTo>
                  <a:pt x="0" y="398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05098" y="489540"/>
            <a:ext cx="9200838" cy="77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51"/>
              </a:lnSpc>
              <a:spcBef>
                <a:spcPct val="0"/>
              </a:spcBef>
            </a:pPr>
            <a:r>
              <a:rPr lang="en-US" sz="5042">
                <a:solidFill>
                  <a:srgbClr val="5271FF"/>
                </a:solidFill>
                <a:latin typeface="210 네버랜드"/>
                <a:ea typeface="210 네버랜드"/>
              </a:rPr>
              <a:t>5. 시스템 구성도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6265" y="4002757"/>
            <a:ext cx="8058331" cy="0"/>
          </a:xfrm>
          <a:prstGeom prst="line">
            <a:avLst/>
          </a:prstGeom>
          <a:ln w="2857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596265" y="4927099"/>
            <a:ext cx="8058331" cy="0"/>
          </a:xfrm>
          <a:prstGeom prst="line">
            <a:avLst/>
          </a:prstGeom>
          <a:ln w="2857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596265" y="5851440"/>
            <a:ext cx="8058331" cy="0"/>
          </a:xfrm>
          <a:prstGeom prst="line">
            <a:avLst/>
          </a:prstGeom>
          <a:ln w="2857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48640" y="953333"/>
            <a:ext cx="865632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32"/>
              </a:lnSpc>
              <a:spcBef>
                <a:spcPct val="0"/>
              </a:spcBef>
            </a:pPr>
            <a:r>
              <a:rPr lang="en-US" sz="4693">
                <a:solidFill>
                  <a:srgbClr val="5271FF"/>
                </a:solidFill>
                <a:ea typeface="210 네버랜드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265" y="3335958"/>
            <a:ext cx="2967103" cy="39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56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210 네버랜드"/>
                <a:ea typeface="210 네버랜드"/>
              </a:rPr>
              <a:t>1. 프로젝트 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265" y="4260209"/>
            <a:ext cx="4968607" cy="39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56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210 네버랜드"/>
                <a:ea typeface="210 네버랜드"/>
              </a:rPr>
              <a:t>2. 프로젝트 분석 및 기대효과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6265" y="5182468"/>
            <a:ext cx="2870277" cy="39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56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210 네버랜드"/>
                <a:ea typeface="210 네버랜드"/>
              </a:rPr>
              <a:t>3. 프로젝트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6265" y="6144643"/>
            <a:ext cx="3713933" cy="39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56"/>
              </a:lnSpc>
              <a:spcBef>
                <a:spcPct val="0"/>
              </a:spcBef>
            </a:pPr>
            <a:r>
              <a:rPr lang="en-US" sz="2630">
                <a:solidFill>
                  <a:srgbClr val="292626"/>
                </a:solidFill>
                <a:latin typeface="210 네버랜드"/>
                <a:ea typeface="210 네버랜드"/>
              </a:rPr>
              <a:t>4. 프로젝트 수행계획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0901" y="693569"/>
            <a:ext cx="8854478" cy="4250658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2497292"/>
            <a:ext cx="8563119" cy="641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1498" lvl="1" indent="-195749">
              <a:lnSpc>
                <a:spcPts val="2538"/>
              </a:lnSpc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역할 분담</a:t>
            </a:r>
          </a:p>
          <a:p>
            <a:pPr marL="391498" lvl="1" indent="-195749">
              <a:lnSpc>
                <a:spcPts val="2538"/>
              </a:lnSpc>
              <a:spcBef>
                <a:spcPct val="0"/>
              </a:spcBef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</a:rPr>
              <a:t> </a:t>
            </a:r>
            <a:r>
              <a:rPr lang="en-US" sz="1813">
                <a:solidFill>
                  <a:srgbClr val="000000"/>
                </a:solidFill>
                <a:ea typeface="210 네버랜드"/>
              </a:rPr>
              <a:t>프로젝트 일정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12456" y="693569"/>
            <a:ext cx="8372923" cy="4019484"/>
            <a:chOff x="0" y="0"/>
            <a:chExt cx="13288429" cy="6379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99A7E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640" y="1453515"/>
            <a:ext cx="856311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2"/>
              </a:lnSpc>
              <a:spcBef>
                <a:spcPct val="0"/>
              </a:spcBef>
            </a:pPr>
            <a:r>
              <a:rPr lang="en-US" sz="4693">
                <a:solidFill>
                  <a:srgbClr val="5271FF"/>
                </a:solidFill>
                <a:latin typeface="210 네버랜드"/>
                <a:ea typeface="210 네버랜드"/>
              </a:rPr>
              <a:t>4장 프로젝트 수행계획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41525" y="2431211"/>
            <a:ext cx="3246002" cy="35091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5944" y="2123652"/>
            <a:ext cx="2476533" cy="2476533"/>
          </a:xfrm>
          <a:custGeom>
            <a:avLst/>
            <a:gdLst/>
            <a:ahLst/>
            <a:cxnLst/>
            <a:rect l="l" t="t" r="r" b="b"/>
            <a:pathLst>
              <a:path w="2476533" h="2476533">
                <a:moveTo>
                  <a:pt x="0" y="0"/>
                </a:moveTo>
                <a:lnTo>
                  <a:pt x="2476533" y="0"/>
                </a:lnTo>
                <a:lnTo>
                  <a:pt x="2476533" y="2476534"/>
                </a:lnTo>
                <a:lnTo>
                  <a:pt x="0" y="2476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475251" y="2123652"/>
            <a:ext cx="2476533" cy="2476533"/>
          </a:xfrm>
          <a:custGeom>
            <a:avLst/>
            <a:gdLst/>
            <a:ahLst/>
            <a:cxnLst/>
            <a:rect l="l" t="t" r="r" b="b"/>
            <a:pathLst>
              <a:path w="2476533" h="2476533">
                <a:moveTo>
                  <a:pt x="0" y="0"/>
                </a:moveTo>
                <a:lnTo>
                  <a:pt x="2476534" y="0"/>
                </a:lnTo>
                <a:lnTo>
                  <a:pt x="2476534" y="2476534"/>
                </a:lnTo>
                <a:lnTo>
                  <a:pt x="0" y="247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228253" y="2091937"/>
            <a:ext cx="2508249" cy="2508249"/>
          </a:xfrm>
          <a:custGeom>
            <a:avLst/>
            <a:gdLst/>
            <a:ahLst/>
            <a:cxnLst/>
            <a:rect l="l" t="t" r="r" b="b"/>
            <a:pathLst>
              <a:path w="2508249" h="2508249">
                <a:moveTo>
                  <a:pt x="0" y="0"/>
                </a:moveTo>
                <a:lnTo>
                  <a:pt x="2508249" y="0"/>
                </a:lnTo>
                <a:lnTo>
                  <a:pt x="2508249" y="2508249"/>
                </a:lnTo>
                <a:lnTo>
                  <a:pt x="0" y="2508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93033" y="4864246"/>
            <a:ext cx="1462356" cy="29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6"/>
              </a:lnSpc>
            </a:pPr>
            <a:r>
              <a:rPr lang="en-US" sz="1805" spc="90">
                <a:solidFill>
                  <a:srgbClr val="5271FF"/>
                </a:solidFill>
                <a:ea typeface="윤고딕 Bold"/>
              </a:rPr>
              <a:t>이규민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1435" y="5278755"/>
            <a:ext cx="1462356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2877" lvl="1" indent="-136438">
              <a:lnSpc>
                <a:spcPts val="1516"/>
              </a:lnSpc>
              <a:buFont typeface="Arial"/>
              <a:buChar char="•"/>
            </a:pPr>
            <a:r>
              <a:rPr lang="en-US" sz="1263" spc="63">
                <a:solidFill>
                  <a:srgbClr val="000000"/>
                </a:solidFill>
                <a:ea typeface="윤고딕 Bold"/>
              </a:rPr>
              <a:t>프론트엔드</a:t>
            </a:r>
          </a:p>
          <a:p>
            <a:pPr marL="272877" lvl="1" indent="-136438">
              <a:lnSpc>
                <a:spcPts val="1516"/>
              </a:lnSpc>
              <a:buFont typeface="Arial"/>
              <a:buChar char="•"/>
            </a:pPr>
            <a:r>
              <a:rPr lang="en-US" sz="1263" spc="63">
                <a:solidFill>
                  <a:srgbClr val="000000"/>
                </a:solidFill>
                <a:ea typeface="윤고딕 Bold"/>
              </a:rPr>
              <a:t>문서관리</a:t>
            </a:r>
          </a:p>
          <a:p>
            <a:pPr marL="272877" lvl="1" indent="-136438">
              <a:lnSpc>
                <a:spcPts val="1516"/>
              </a:lnSpc>
              <a:buFont typeface="Arial"/>
              <a:buChar char="•"/>
            </a:pPr>
            <a:r>
              <a:rPr lang="en-US" sz="1263" spc="63">
                <a:solidFill>
                  <a:srgbClr val="000000"/>
                </a:solidFill>
                <a:ea typeface="윤고딕 Bold"/>
              </a:rPr>
              <a:t>일정관리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50379" y="5372735"/>
            <a:ext cx="909710" cy="39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2877" lvl="1" indent="-136438">
              <a:lnSpc>
                <a:spcPts val="1516"/>
              </a:lnSpc>
              <a:buFont typeface="Arial"/>
              <a:buChar char="•"/>
            </a:pPr>
            <a:r>
              <a:rPr lang="en-US" sz="1263" spc="63">
                <a:solidFill>
                  <a:srgbClr val="000000"/>
                </a:solidFill>
                <a:ea typeface="윤고딕 Bold"/>
              </a:rPr>
              <a:t>백엔드</a:t>
            </a:r>
          </a:p>
          <a:p>
            <a:pPr marL="272877" lvl="1" indent="-136438">
              <a:lnSpc>
                <a:spcPts val="1516"/>
              </a:lnSpc>
              <a:buFont typeface="Arial"/>
              <a:buChar char="•"/>
            </a:pPr>
            <a:r>
              <a:rPr lang="en-US" sz="1263" spc="63">
                <a:solidFill>
                  <a:srgbClr val="000000"/>
                </a:solidFill>
                <a:latin typeface="윤고딕 Bold"/>
                <a:ea typeface="윤고딕 Bold"/>
              </a:rPr>
              <a:t>DB설계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4056" y="4904986"/>
            <a:ext cx="1462356" cy="29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6"/>
              </a:lnSpc>
              <a:spcBef>
                <a:spcPct val="0"/>
              </a:spcBef>
            </a:pPr>
            <a:r>
              <a:rPr lang="en-US" sz="1805" spc="90">
                <a:solidFill>
                  <a:srgbClr val="5271FF"/>
                </a:solidFill>
                <a:ea typeface="윤고딕 Bold"/>
              </a:rPr>
              <a:t>정영균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45622" y="5372735"/>
            <a:ext cx="1462356" cy="39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2877" lvl="1" indent="-136438">
              <a:lnSpc>
                <a:spcPts val="1516"/>
              </a:lnSpc>
              <a:buFont typeface="Arial"/>
              <a:buChar char="•"/>
            </a:pPr>
            <a:r>
              <a:rPr lang="en-US" sz="1263" spc="63">
                <a:solidFill>
                  <a:srgbClr val="000000"/>
                </a:solidFill>
                <a:latin typeface="윤고딕 Bold"/>
                <a:ea typeface="윤고딕 Bold"/>
              </a:rPr>
              <a:t>UI/UX 설계</a:t>
            </a:r>
          </a:p>
          <a:p>
            <a:pPr marL="272877" lvl="1" indent="-136438">
              <a:lnSpc>
                <a:spcPts val="1516"/>
              </a:lnSpc>
              <a:buFont typeface="Arial"/>
              <a:buChar char="•"/>
            </a:pPr>
            <a:r>
              <a:rPr lang="en-US" sz="1263" spc="63">
                <a:solidFill>
                  <a:srgbClr val="000000"/>
                </a:solidFill>
                <a:ea typeface="윤고딕 Bold"/>
              </a:rPr>
              <a:t>인프라 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82340" y="4904986"/>
            <a:ext cx="1462356" cy="29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6"/>
              </a:lnSpc>
              <a:spcBef>
                <a:spcPct val="0"/>
              </a:spcBef>
            </a:pPr>
            <a:r>
              <a:rPr lang="en-US" sz="1805" spc="90">
                <a:solidFill>
                  <a:srgbClr val="5271FF"/>
                </a:solidFill>
                <a:ea typeface="윤고딕 Bold"/>
              </a:rPr>
              <a:t>최지안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098" y="1097915"/>
            <a:ext cx="856311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3291" lvl="1" indent="-506645">
              <a:lnSpc>
                <a:spcPts val="5632"/>
              </a:lnSpc>
              <a:spcBef>
                <a:spcPct val="0"/>
              </a:spcBef>
              <a:buAutoNum type="arabicPeriod"/>
            </a:pPr>
            <a:r>
              <a:rPr lang="en-US" sz="4693" dirty="0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sz="4693" dirty="0" err="1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역할</a:t>
            </a:r>
            <a:r>
              <a:rPr lang="en-US" sz="4693" dirty="0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sz="4693" dirty="0" err="1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분담</a:t>
            </a:r>
            <a:endParaRPr lang="en-US" sz="4693" dirty="0">
              <a:solidFill>
                <a:srgbClr val="5271FF"/>
              </a:solidFill>
              <a:latin typeface="210 네버랜드" panose="020B0600000101010101" charset="-127"/>
              <a:ea typeface="210 네버랜드" panose="020B0600000101010101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686" y="2087090"/>
            <a:ext cx="9384681" cy="3710975"/>
          </a:xfrm>
          <a:custGeom>
            <a:avLst/>
            <a:gdLst/>
            <a:ahLst/>
            <a:cxnLst/>
            <a:rect l="l" t="t" r="r" b="b"/>
            <a:pathLst>
              <a:path w="9384681" h="3710975">
                <a:moveTo>
                  <a:pt x="0" y="0"/>
                </a:moveTo>
                <a:lnTo>
                  <a:pt x="9384681" y="0"/>
                </a:lnTo>
                <a:lnTo>
                  <a:pt x="9384681" y="3710975"/>
                </a:lnTo>
                <a:lnTo>
                  <a:pt x="0" y="3710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0" r="-124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84686" y="1033477"/>
            <a:ext cx="8581785" cy="7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44"/>
              </a:lnSpc>
              <a:spcBef>
                <a:spcPct val="0"/>
              </a:spcBef>
            </a:pPr>
            <a:r>
              <a:rPr lang="en-US" sz="4703">
                <a:solidFill>
                  <a:srgbClr val="5271FF"/>
                </a:solidFill>
                <a:latin typeface="210 네버랜드"/>
                <a:ea typeface="210 네버랜드"/>
              </a:rPr>
              <a:t>2. 프로젝트 일정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6469" y="1142890"/>
            <a:ext cx="8680661" cy="70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487"/>
              </a:lnSpc>
            </a:pPr>
            <a:r>
              <a:rPr lang="en-US" sz="4813">
                <a:solidFill>
                  <a:srgbClr val="5271FF"/>
                </a:solidFill>
                <a:latin typeface="210 네버랜드"/>
              </a:rPr>
              <a:t>Q&amp;A</a:t>
            </a:r>
          </a:p>
        </p:txBody>
      </p:sp>
      <p:sp>
        <p:nvSpPr>
          <p:cNvPr id="3" name="Freeform 3"/>
          <p:cNvSpPr/>
          <p:nvPr/>
        </p:nvSpPr>
        <p:spPr>
          <a:xfrm>
            <a:off x="5022962" y="3371085"/>
            <a:ext cx="4194169" cy="2935918"/>
          </a:xfrm>
          <a:custGeom>
            <a:avLst/>
            <a:gdLst/>
            <a:ahLst/>
            <a:cxnLst/>
            <a:rect l="l" t="t" r="r" b="b"/>
            <a:pathLst>
              <a:path w="4194169" h="2935918">
                <a:moveTo>
                  <a:pt x="0" y="0"/>
                </a:moveTo>
                <a:lnTo>
                  <a:pt x="4194169" y="0"/>
                </a:lnTo>
                <a:lnTo>
                  <a:pt x="4194169" y="2935918"/>
                </a:lnTo>
                <a:lnTo>
                  <a:pt x="0" y="293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0901" y="693569"/>
            <a:ext cx="8854478" cy="4250658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1453515"/>
            <a:ext cx="856311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2"/>
              </a:lnSpc>
              <a:spcBef>
                <a:spcPct val="0"/>
              </a:spcBef>
            </a:pPr>
            <a:r>
              <a:rPr lang="en-US" sz="4693" dirty="0" err="1">
                <a:solidFill>
                  <a:srgbClr val="5271FF"/>
                </a:solidFill>
                <a:latin typeface="210 네버랜드"/>
                <a:ea typeface="210 네버랜드"/>
              </a:rPr>
              <a:t>1장</a:t>
            </a:r>
            <a:r>
              <a:rPr lang="en-US" sz="4693" dirty="0">
                <a:solidFill>
                  <a:srgbClr val="5271FF"/>
                </a:solidFill>
                <a:latin typeface="210 네버랜드"/>
                <a:ea typeface="210 네버랜드"/>
              </a:rPr>
              <a:t> </a:t>
            </a:r>
            <a:r>
              <a:rPr lang="en-US" sz="4693" dirty="0" err="1">
                <a:solidFill>
                  <a:srgbClr val="5271FF"/>
                </a:solidFill>
                <a:latin typeface="210 네버랜드"/>
                <a:ea typeface="210 네버랜드"/>
              </a:rPr>
              <a:t>프로젝트</a:t>
            </a:r>
            <a:r>
              <a:rPr lang="en-US" sz="4693" dirty="0">
                <a:solidFill>
                  <a:srgbClr val="5271FF"/>
                </a:solidFill>
                <a:latin typeface="210 네버랜드"/>
                <a:ea typeface="210 네버랜드"/>
              </a:rPr>
              <a:t> </a:t>
            </a:r>
            <a:r>
              <a:rPr lang="en-US" sz="4693" dirty="0" err="1">
                <a:solidFill>
                  <a:srgbClr val="5271FF"/>
                </a:solidFill>
                <a:latin typeface="210 네버랜드"/>
                <a:ea typeface="210 네버랜드"/>
              </a:rPr>
              <a:t>개요</a:t>
            </a:r>
            <a:endParaRPr lang="en-US" sz="4693" dirty="0">
              <a:solidFill>
                <a:srgbClr val="5271FF"/>
              </a:solidFill>
              <a:latin typeface="210 네버랜드"/>
              <a:ea typeface="210 네버랜드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8640" y="2497292"/>
            <a:ext cx="8563119" cy="32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1498" lvl="1" indent="-195749">
              <a:lnSpc>
                <a:spcPts val="2538"/>
              </a:lnSpc>
              <a:spcBef>
                <a:spcPct val="0"/>
              </a:spcBef>
              <a:buAutoNum type="arabicPeriod"/>
            </a:pPr>
            <a:r>
              <a:rPr lang="en-US" sz="1813" dirty="0" err="1">
                <a:solidFill>
                  <a:srgbClr val="000000"/>
                </a:solidFill>
                <a:ea typeface="210 네버랜드"/>
              </a:rPr>
              <a:t>프로젝트</a:t>
            </a:r>
            <a:r>
              <a:rPr lang="en-US" sz="1813" dirty="0">
                <a:solidFill>
                  <a:srgbClr val="000000"/>
                </a:solidFill>
                <a:ea typeface="210 네버랜드"/>
              </a:rPr>
              <a:t> </a:t>
            </a:r>
            <a:r>
              <a:rPr lang="en-US" sz="1813" dirty="0" err="1">
                <a:solidFill>
                  <a:srgbClr val="000000"/>
                </a:solidFill>
                <a:ea typeface="210 네버랜드"/>
              </a:rPr>
              <a:t>개요</a:t>
            </a:r>
            <a:endParaRPr lang="en-US" sz="1813" dirty="0">
              <a:solidFill>
                <a:srgbClr val="000000"/>
              </a:solidFill>
              <a:ea typeface="210 네버랜드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612456" y="693569"/>
            <a:ext cx="8372923" cy="4019484"/>
            <a:chOff x="0" y="0"/>
            <a:chExt cx="13288429" cy="637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99A7E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41525" y="2431211"/>
            <a:ext cx="3246002" cy="35091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023" y="552827"/>
            <a:ext cx="8884057" cy="74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1268" lvl="1" indent="-525634">
              <a:lnSpc>
                <a:spcPts val="5843"/>
              </a:lnSpc>
              <a:spcBef>
                <a:spcPct val="0"/>
              </a:spcBef>
              <a:buAutoNum type="arabicPeriod"/>
            </a:pPr>
            <a:r>
              <a:rPr lang="en-US" sz="4869" dirty="0" err="1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프로젝트</a:t>
            </a:r>
            <a:r>
              <a:rPr lang="en-US" sz="4869" dirty="0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sz="4869" dirty="0" err="1">
                <a:solidFill>
                  <a:srgbClr val="5271FF"/>
                </a:solidFill>
                <a:latin typeface="210 네버랜드" panose="020B0600000101010101" charset="-127"/>
                <a:ea typeface="210 네버랜드" panose="020B0600000101010101" charset="-127"/>
              </a:rPr>
              <a:t>개요</a:t>
            </a:r>
            <a:endParaRPr lang="en-US" sz="4869" dirty="0">
              <a:solidFill>
                <a:srgbClr val="5271FF"/>
              </a:solidFill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61516" y="2304014"/>
            <a:ext cx="8980751" cy="335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3"/>
              </a:lnSpc>
            </a:pPr>
            <a:r>
              <a:rPr lang="en-US" sz="1881">
                <a:solidFill>
                  <a:srgbClr val="5271FF"/>
                </a:solidFill>
                <a:ea typeface="윤고딕 Bold"/>
              </a:rPr>
              <a:t>프로젝트명</a:t>
            </a:r>
            <a:r>
              <a:rPr lang="en-US" sz="1881">
                <a:solidFill>
                  <a:srgbClr val="15232E"/>
                </a:solidFill>
                <a:latin typeface="윤고딕 Bold"/>
              </a:rPr>
              <a:t>: </a:t>
            </a:r>
            <a:r>
              <a:rPr lang="en-US" sz="1881">
                <a:solidFill>
                  <a:srgbClr val="15232E"/>
                </a:solidFill>
                <a:ea typeface="윤고딕"/>
              </a:rPr>
              <a:t>스냅뉴스</a:t>
            </a:r>
          </a:p>
          <a:p>
            <a:pPr algn="just">
              <a:lnSpc>
                <a:spcPts val="2633"/>
              </a:lnSpc>
            </a:pPr>
            <a:endParaRPr lang="en-US" sz="1881">
              <a:solidFill>
                <a:srgbClr val="15232E"/>
              </a:solidFill>
              <a:ea typeface="윤고딕"/>
            </a:endParaRPr>
          </a:p>
          <a:p>
            <a:pPr algn="just">
              <a:lnSpc>
                <a:spcPts val="2633"/>
              </a:lnSpc>
            </a:pPr>
            <a:r>
              <a:rPr lang="en-US" sz="1881">
                <a:solidFill>
                  <a:srgbClr val="5271FF"/>
                </a:solidFill>
                <a:ea typeface="윤고딕 Bold"/>
              </a:rPr>
              <a:t>프로젝트 배경</a:t>
            </a:r>
          </a:p>
          <a:p>
            <a:pPr algn="just">
              <a:lnSpc>
                <a:spcPts val="2633"/>
              </a:lnSpc>
            </a:pPr>
            <a:r>
              <a:rPr lang="en-US" sz="1881">
                <a:solidFill>
                  <a:srgbClr val="15232E"/>
                </a:solidFill>
                <a:ea typeface="윤고딕"/>
              </a:rPr>
              <a:t>새로운 정보에 대한 중요도는 계속 증가하고 있지만</a:t>
            </a:r>
          </a:p>
          <a:p>
            <a:pPr algn="just">
              <a:lnSpc>
                <a:spcPts val="2633"/>
              </a:lnSpc>
            </a:pPr>
            <a:r>
              <a:rPr lang="en-US" sz="1881">
                <a:solidFill>
                  <a:srgbClr val="15232E"/>
                </a:solidFill>
                <a:latin typeface="윤고딕"/>
                <a:ea typeface="윤고딕"/>
              </a:rPr>
              <a:t>바쁜 현대인들은 뉴스 정보를 습득하는데에 어려움이 존재함.</a:t>
            </a:r>
          </a:p>
          <a:p>
            <a:pPr algn="just">
              <a:lnSpc>
                <a:spcPts val="2633"/>
              </a:lnSpc>
            </a:pPr>
            <a:endParaRPr lang="en-US" sz="1881">
              <a:solidFill>
                <a:srgbClr val="15232E"/>
              </a:solidFill>
              <a:latin typeface="윤고딕"/>
              <a:ea typeface="윤고딕"/>
            </a:endParaRPr>
          </a:p>
          <a:p>
            <a:pPr algn="just">
              <a:lnSpc>
                <a:spcPts val="2633"/>
              </a:lnSpc>
            </a:pPr>
            <a:endParaRPr lang="en-US" sz="1881">
              <a:solidFill>
                <a:srgbClr val="15232E"/>
              </a:solidFill>
              <a:latin typeface="윤고딕"/>
              <a:ea typeface="윤고딕"/>
            </a:endParaRPr>
          </a:p>
          <a:p>
            <a:pPr algn="just">
              <a:lnSpc>
                <a:spcPts val="2633"/>
              </a:lnSpc>
            </a:pPr>
            <a:r>
              <a:rPr lang="en-US" sz="1881">
                <a:solidFill>
                  <a:srgbClr val="5271FF"/>
                </a:solidFill>
                <a:ea typeface="윤고딕 Bold"/>
              </a:rPr>
              <a:t>프로젝트 목적</a:t>
            </a:r>
          </a:p>
          <a:p>
            <a:pPr algn="just">
              <a:lnSpc>
                <a:spcPts val="2633"/>
              </a:lnSpc>
            </a:pPr>
            <a:r>
              <a:rPr lang="en-US" sz="1881">
                <a:solidFill>
                  <a:srgbClr val="15232E"/>
                </a:solidFill>
                <a:latin typeface="윤고딕"/>
                <a:ea typeface="윤고딕"/>
              </a:rPr>
              <a:t>뉴스 요약 서비스를 통해 사용자들은 짧은 시간안에 여러 정보들을 빠르게 파악할 수 있음.</a:t>
            </a:r>
          </a:p>
          <a:p>
            <a:pPr algn="just">
              <a:lnSpc>
                <a:spcPts val="2633"/>
              </a:lnSpc>
            </a:pPr>
            <a:endParaRPr lang="en-US" sz="1881">
              <a:solidFill>
                <a:srgbClr val="15232E"/>
              </a:solidFill>
              <a:latin typeface="윤고딕"/>
              <a:ea typeface="윤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0901" y="693569"/>
            <a:ext cx="8854478" cy="4250658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1453515"/>
            <a:ext cx="9563871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1"/>
              </a:lnSpc>
            </a:pPr>
            <a:r>
              <a:rPr lang="en-US" sz="4693">
                <a:solidFill>
                  <a:srgbClr val="5271FF"/>
                </a:solidFill>
                <a:latin typeface="210 네버랜드"/>
                <a:ea typeface="210 네버랜드"/>
              </a:rPr>
              <a:t>2장 프로젝트 분석 </a:t>
            </a:r>
          </a:p>
          <a:p>
            <a:pPr>
              <a:lnSpc>
                <a:spcPts val="5631"/>
              </a:lnSpc>
            </a:pPr>
            <a:r>
              <a:rPr lang="en-US" sz="4693">
                <a:solidFill>
                  <a:srgbClr val="5271FF"/>
                </a:solidFill>
                <a:ea typeface="210 네버랜드"/>
              </a:rPr>
              <a:t>및 기대효과</a:t>
            </a:r>
          </a:p>
          <a:p>
            <a:pPr>
              <a:lnSpc>
                <a:spcPts val="5632"/>
              </a:lnSpc>
              <a:spcBef>
                <a:spcPct val="0"/>
              </a:spcBef>
            </a:pPr>
            <a:endParaRPr lang="en-US" sz="4693">
              <a:solidFill>
                <a:srgbClr val="5271FF"/>
              </a:solidFill>
              <a:ea typeface="210 네버랜드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9147" y="3259059"/>
            <a:ext cx="8563119" cy="1281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1498" lvl="1" indent="-195749">
              <a:lnSpc>
                <a:spcPts val="2538"/>
              </a:lnSpc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서비스 비교(1)</a:t>
            </a:r>
          </a:p>
          <a:p>
            <a:pPr marL="391498" lvl="1" indent="-195749">
              <a:lnSpc>
                <a:spcPts val="2538"/>
              </a:lnSpc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참고 프로젝트 분석</a:t>
            </a:r>
          </a:p>
          <a:p>
            <a:pPr marL="391498" lvl="1" indent="-195749">
              <a:lnSpc>
                <a:spcPts val="2538"/>
              </a:lnSpc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서비스 비교(2)</a:t>
            </a:r>
          </a:p>
          <a:p>
            <a:pPr marL="391498" lvl="1" indent="-195749">
              <a:lnSpc>
                <a:spcPts val="2538"/>
              </a:lnSpc>
              <a:spcBef>
                <a:spcPct val="0"/>
              </a:spcBef>
              <a:buAutoNum type="arabicPeriod"/>
            </a:pPr>
            <a:r>
              <a:rPr lang="en-US" sz="1813">
                <a:solidFill>
                  <a:srgbClr val="000000"/>
                </a:solidFill>
                <a:latin typeface="210 네버랜드"/>
                <a:ea typeface="210 네버랜드"/>
              </a:rPr>
              <a:t> 기대효과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612456" y="693569"/>
            <a:ext cx="8372923" cy="4019484"/>
            <a:chOff x="0" y="0"/>
            <a:chExt cx="13288429" cy="637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99A7E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41525" y="2431211"/>
            <a:ext cx="3246002" cy="35091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250" y="1765536"/>
            <a:ext cx="5193703" cy="3468693"/>
          </a:xfrm>
          <a:custGeom>
            <a:avLst/>
            <a:gdLst/>
            <a:ahLst/>
            <a:cxnLst/>
            <a:rect l="l" t="t" r="r" b="b"/>
            <a:pathLst>
              <a:path w="5193703" h="3468693">
                <a:moveTo>
                  <a:pt x="0" y="0"/>
                </a:moveTo>
                <a:lnTo>
                  <a:pt x="5193703" y="0"/>
                </a:lnTo>
                <a:lnTo>
                  <a:pt x="5193703" y="3468693"/>
                </a:lnTo>
                <a:lnTo>
                  <a:pt x="0" y="3468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0" r="-2221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787824" y="1224402"/>
            <a:ext cx="2038341" cy="4100034"/>
          </a:xfrm>
          <a:custGeom>
            <a:avLst/>
            <a:gdLst/>
            <a:ahLst/>
            <a:cxnLst/>
            <a:rect l="l" t="t" r="r" b="b"/>
            <a:pathLst>
              <a:path w="2038341" h="4100034">
                <a:moveTo>
                  <a:pt x="0" y="0"/>
                </a:moveTo>
                <a:lnTo>
                  <a:pt x="2038341" y="0"/>
                </a:lnTo>
                <a:lnTo>
                  <a:pt x="2038341" y="4100034"/>
                </a:lnTo>
                <a:lnTo>
                  <a:pt x="0" y="410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50" b="-10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9389" y="399274"/>
            <a:ext cx="8902691" cy="73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3473" lvl="1" indent="-526736">
              <a:lnSpc>
                <a:spcPts val="5855"/>
              </a:lnSpc>
              <a:spcBef>
                <a:spcPct val="0"/>
              </a:spcBef>
              <a:buAutoNum type="arabicPeriod"/>
            </a:pPr>
            <a:r>
              <a:rPr lang="en-US" sz="4879">
                <a:solidFill>
                  <a:srgbClr val="5271FF"/>
                </a:solidFill>
                <a:latin typeface="210 네버랜드"/>
                <a:ea typeface="210 네버랜드"/>
              </a:rPr>
              <a:t>서비스 비교(1)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6764" y="3264894"/>
            <a:ext cx="611234" cy="72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6"/>
              </a:lnSpc>
              <a:spcBef>
                <a:spcPct val="0"/>
              </a:spcBef>
            </a:pPr>
            <a:r>
              <a:rPr lang="en-US" sz="4614">
                <a:solidFill>
                  <a:srgbClr val="5271FF"/>
                </a:solidFill>
                <a:latin typeface="윤고딕 Semi-Bold"/>
              </a:rPr>
              <a:t>vs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25173" y="3213675"/>
            <a:ext cx="5281" cy="50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6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88415" y="5320926"/>
            <a:ext cx="4871753" cy="92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2"/>
              </a:lnSpc>
            </a:pPr>
            <a:r>
              <a:rPr lang="en-US" sz="1985">
                <a:solidFill>
                  <a:srgbClr val="15232E"/>
                </a:solidFill>
                <a:ea typeface="윤고딕 Semi-Bold"/>
              </a:rPr>
              <a:t>기사별로 클릭해서 들어간 후</a:t>
            </a:r>
          </a:p>
          <a:p>
            <a:pPr algn="ctr">
              <a:lnSpc>
                <a:spcPts val="2382"/>
              </a:lnSpc>
            </a:pPr>
            <a:r>
              <a:rPr lang="en-US" sz="1985">
                <a:solidFill>
                  <a:srgbClr val="15232E"/>
                </a:solidFill>
                <a:ea typeface="윤고딕 Semi-Bold"/>
              </a:rPr>
              <a:t>본문 요약봇을 클릭해야</a:t>
            </a:r>
          </a:p>
          <a:p>
            <a:pPr algn="ctr">
              <a:lnSpc>
                <a:spcPts val="2382"/>
              </a:lnSpc>
              <a:spcBef>
                <a:spcPct val="0"/>
              </a:spcBef>
            </a:pPr>
            <a:r>
              <a:rPr lang="en-US" sz="1985">
                <a:solidFill>
                  <a:srgbClr val="15232E"/>
                </a:solidFill>
                <a:latin typeface="윤고딕 Semi-Bold"/>
                <a:ea typeface="윤고딕 Semi-Bold"/>
              </a:rPr>
              <a:t>요약기사를 볼 수 있음.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88727" y="5959895"/>
            <a:ext cx="4871753" cy="62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2"/>
              </a:lnSpc>
            </a:pPr>
            <a:r>
              <a:rPr lang="en-US" sz="1985">
                <a:solidFill>
                  <a:srgbClr val="15232E"/>
                </a:solidFill>
                <a:ea typeface="윤고딕 Semi-Bold"/>
              </a:rPr>
              <a:t>카테고리를 선택하면 </a:t>
            </a:r>
          </a:p>
          <a:p>
            <a:pPr algn="ctr">
              <a:lnSpc>
                <a:spcPts val="2382"/>
              </a:lnSpc>
              <a:spcBef>
                <a:spcPct val="0"/>
              </a:spcBef>
            </a:pPr>
            <a:r>
              <a:rPr lang="en-US" sz="1985">
                <a:solidFill>
                  <a:srgbClr val="5271FF"/>
                </a:solidFill>
                <a:latin typeface="윤고딕 Semi-Bold"/>
                <a:ea typeface="윤고딕 Semi-Bold"/>
              </a:rPr>
              <a:t>실시간 헤드라인 뉴스 5개의 요약본</a:t>
            </a:r>
            <a:r>
              <a:rPr lang="en-US" sz="1985">
                <a:solidFill>
                  <a:srgbClr val="15232E"/>
                </a:solidFill>
                <a:latin typeface="윤고딕 Semi-Bold"/>
                <a:ea typeface="윤고딕 Semi-Bold"/>
              </a:rPr>
              <a:t> 제공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098" y="1989406"/>
            <a:ext cx="4995602" cy="3336388"/>
          </a:xfrm>
          <a:custGeom>
            <a:avLst/>
            <a:gdLst/>
            <a:ahLst/>
            <a:cxnLst/>
            <a:rect l="l" t="t" r="r" b="b"/>
            <a:pathLst>
              <a:path w="4995602" h="3336388">
                <a:moveTo>
                  <a:pt x="0" y="0"/>
                </a:moveTo>
                <a:lnTo>
                  <a:pt x="4995602" y="0"/>
                </a:lnTo>
                <a:lnTo>
                  <a:pt x="4995602" y="3336388"/>
                </a:lnTo>
                <a:lnTo>
                  <a:pt x="0" y="3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0" r="-2221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660319" y="1474617"/>
            <a:ext cx="1960593" cy="3943648"/>
          </a:xfrm>
          <a:custGeom>
            <a:avLst/>
            <a:gdLst/>
            <a:ahLst/>
            <a:cxnLst/>
            <a:rect l="l" t="t" r="r" b="b"/>
            <a:pathLst>
              <a:path w="1960593" h="3943648">
                <a:moveTo>
                  <a:pt x="0" y="0"/>
                </a:moveTo>
                <a:lnTo>
                  <a:pt x="1960593" y="0"/>
                </a:lnTo>
                <a:lnTo>
                  <a:pt x="1960593" y="3943648"/>
                </a:lnTo>
                <a:lnTo>
                  <a:pt x="0" y="3943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50" b="-10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635519" y="3436916"/>
            <a:ext cx="587920" cy="69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  <a:spcBef>
                <a:spcPct val="0"/>
              </a:spcBef>
            </a:pPr>
            <a:r>
              <a:rPr lang="en-US" sz="4438">
                <a:solidFill>
                  <a:srgbClr val="5271FF"/>
                </a:solidFill>
                <a:latin typeface="윤고딕 Semi-Bold"/>
              </a:rPr>
              <a:t>vs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03897" y="3389291"/>
            <a:ext cx="5080" cy="47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59934" y="5704501"/>
            <a:ext cx="468593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  <a:spcBef>
                <a:spcPct val="0"/>
              </a:spcBef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기사 </a:t>
            </a:r>
            <a:r>
              <a:rPr lang="en-US" sz="1909">
                <a:solidFill>
                  <a:srgbClr val="5271FF"/>
                </a:solidFill>
                <a:ea typeface="윤고딕 Semi-Bold"/>
              </a:rPr>
              <a:t>북마크 기능</a:t>
            </a:r>
            <a:r>
              <a:rPr lang="en-US" sz="1909">
                <a:solidFill>
                  <a:srgbClr val="15232E"/>
                </a:solidFill>
                <a:latin typeface="윤고딕 Semi-Bold"/>
                <a:ea typeface="윤고딕 Semi-Bold"/>
              </a:rPr>
              <a:t> 제공X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95589" y="5556843"/>
            <a:ext cx="4685931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마이페이지에서 </a:t>
            </a:r>
          </a:p>
          <a:p>
            <a:pPr algn="ctr">
              <a:lnSpc>
                <a:spcPts val="2291"/>
              </a:lnSpc>
              <a:spcBef>
                <a:spcPct val="0"/>
              </a:spcBef>
            </a:pPr>
            <a:r>
              <a:rPr lang="en-US" sz="1909">
                <a:solidFill>
                  <a:srgbClr val="5271FF"/>
                </a:solidFill>
                <a:ea typeface="윤고딕 Semi-Bold"/>
              </a:rPr>
              <a:t>북마크한 기사 모아보기 가능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9" y="399274"/>
            <a:ext cx="8902691" cy="73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3473" lvl="1" indent="-526736">
              <a:lnSpc>
                <a:spcPts val="5855"/>
              </a:lnSpc>
              <a:spcBef>
                <a:spcPct val="0"/>
              </a:spcBef>
              <a:buAutoNum type="arabicPeriod"/>
            </a:pPr>
            <a:r>
              <a:rPr lang="en-US" sz="4879">
                <a:solidFill>
                  <a:srgbClr val="5271FF"/>
                </a:solidFill>
                <a:latin typeface="210 네버랜드"/>
                <a:ea typeface="210 네버랜드"/>
              </a:rPr>
              <a:t>서비스 비교(1)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45" y="1974663"/>
            <a:ext cx="6141235" cy="2943558"/>
          </a:xfrm>
          <a:custGeom>
            <a:avLst/>
            <a:gdLst/>
            <a:ahLst/>
            <a:cxnLst/>
            <a:rect l="l" t="t" r="r" b="b"/>
            <a:pathLst>
              <a:path w="6141235" h="2943558">
                <a:moveTo>
                  <a:pt x="0" y="0"/>
                </a:moveTo>
                <a:lnTo>
                  <a:pt x="6141235" y="0"/>
                </a:lnTo>
                <a:lnTo>
                  <a:pt x="6141235" y="2943557"/>
                </a:lnTo>
                <a:lnTo>
                  <a:pt x="0" y="2943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9645" y="536411"/>
            <a:ext cx="9369695" cy="130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2"/>
              </a:lnSpc>
            </a:pPr>
            <a:r>
              <a:rPr lang="en-US" sz="3360">
                <a:solidFill>
                  <a:srgbClr val="5271FF"/>
                </a:solidFill>
                <a:latin typeface="210 네버랜드"/>
                <a:ea typeface="210 네버랜드"/>
              </a:rPr>
              <a:t>2. 참고 프로젝트 분석:뉴스 요약 정리 웹 사이트</a:t>
            </a:r>
          </a:p>
          <a:p>
            <a:pPr>
              <a:lnSpc>
                <a:spcPts val="1920"/>
              </a:lnSpc>
            </a:pPr>
            <a:r>
              <a:rPr lang="en-US" sz="1600">
                <a:solidFill>
                  <a:srgbClr val="5271FF"/>
                </a:solidFill>
                <a:latin typeface="210 네버랜드"/>
                <a:ea typeface="210 네버랜드"/>
              </a:rPr>
              <a:t>: 특정 검색어를 입력하면 그에 따른 최신 네이버 뉴스를 제공하고, 요약 기능 또한 제공하는 사이트</a:t>
            </a:r>
          </a:p>
          <a:p>
            <a:pPr marL="0" lvl="0" indent="0">
              <a:lnSpc>
                <a:spcPts val="4224"/>
              </a:lnSpc>
              <a:spcBef>
                <a:spcPct val="0"/>
              </a:spcBef>
            </a:pPr>
            <a:endParaRPr lang="en-US" sz="1600">
              <a:solidFill>
                <a:srgbClr val="5271FF"/>
              </a:solidFill>
              <a:latin typeface="210 네버랜드"/>
              <a:ea typeface="210 네버랜드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03897" y="3389291"/>
            <a:ext cx="5080" cy="47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722513" y="2202651"/>
            <a:ext cx="4685931" cy="59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입력창에 요약 정리를 </a:t>
            </a:r>
          </a:p>
          <a:p>
            <a:pPr algn="ctr">
              <a:lnSpc>
                <a:spcPts val="2291"/>
              </a:lnSpc>
              <a:spcBef>
                <a:spcPct val="0"/>
              </a:spcBef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원하는 키워드 입력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2407" y="5164514"/>
            <a:ext cx="4685931" cy="58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▲ 기존 프로젝트의 메인 페이지</a:t>
            </a:r>
          </a:p>
          <a:p>
            <a:pPr algn="ctr">
              <a:lnSpc>
                <a:spcPts val="2291"/>
              </a:lnSpc>
              <a:spcBef>
                <a:spcPct val="0"/>
              </a:spcBef>
            </a:pPr>
            <a:endParaRPr lang="en-US" sz="1909">
              <a:solidFill>
                <a:srgbClr val="15232E"/>
              </a:solidFill>
              <a:ea typeface="윤고딕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22513" y="3487081"/>
            <a:ext cx="4685931" cy="87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해당 키워드 관련 최신 뉴스와 </a:t>
            </a:r>
          </a:p>
          <a:p>
            <a:pPr algn="ctr">
              <a:lnSpc>
                <a:spcPts val="2291"/>
              </a:lnSpc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요약 기능 제공</a:t>
            </a:r>
          </a:p>
          <a:p>
            <a:pPr algn="ctr">
              <a:lnSpc>
                <a:spcPts val="2291"/>
              </a:lnSpc>
              <a:spcBef>
                <a:spcPct val="0"/>
              </a:spcBef>
            </a:pPr>
            <a:endParaRPr lang="en-US" sz="1909">
              <a:solidFill>
                <a:srgbClr val="15232E"/>
              </a:solidFill>
              <a:ea typeface="윤고딕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91617" y="4727634"/>
            <a:ext cx="2947723" cy="87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ea typeface="윤고딕 Semi-Bold"/>
              </a:rPr>
              <a:t>요약 버튼을 클릭하면 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윤고딕 Semi-Bold"/>
                <a:ea typeface="윤고딕 Semi-Bold"/>
              </a:rPr>
              <a:t>NCloud 요약 api를 사용해 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ea typeface="윤고딕 Semi-Bold"/>
              </a:rPr>
              <a:t>뉴스 본문을 요약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8938" y="2849123"/>
            <a:ext cx="473081" cy="59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ea typeface="윤고딕 Semi-Bold"/>
              </a:rPr>
              <a:t>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8938" y="4089676"/>
            <a:ext cx="473081" cy="59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ea typeface="윤고딕 Semi-Bold"/>
              </a:rPr>
              <a:t>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9245" y="974200"/>
            <a:ext cx="2225269" cy="4476031"/>
          </a:xfrm>
          <a:custGeom>
            <a:avLst/>
            <a:gdLst/>
            <a:ahLst/>
            <a:cxnLst/>
            <a:rect l="l" t="t" r="r" b="b"/>
            <a:pathLst>
              <a:path w="2225269" h="4476031">
                <a:moveTo>
                  <a:pt x="0" y="0"/>
                </a:moveTo>
                <a:lnTo>
                  <a:pt x="2225268" y="0"/>
                </a:lnTo>
                <a:lnTo>
                  <a:pt x="2225268" y="4476031"/>
                </a:lnTo>
                <a:lnTo>
                  <a:pt x="0" y="4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0" b="-10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2365704"/>
            <a:ext cx="5384451" cy="2583793"/>
          </a:xfrm>
          <a:custGeom>
            <a:avLst/>
            <a:gdLst/>
            <a:ahLst/>
            <a:cxnLst/>
            <a:rect l="l" t="t" r="r" b="b"/>
            <a:pathLst>
              <a:path w="5384451" h="2583793">
                <a:moveTo>
                  <a:pt x="0" y="0"/>
                </a:moveTo>
                <a:lnTo>
                  <a:pt x="5384451" y="0"/>
                </a:lnTo>
                <a:lnTo>
                  <a:pt x="5384451" y="2583792"/>
                </a:lnTo>
                <a:lnTo>
                  <a:pt x="0" y="258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728425" y="3093738"/>
            <a:ext cx="587920" cy="69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  <a:spcBef>
                <a:spcPct val="0"/>
              </a:spcBef>
            </a:pPr>
            <a:r>
              <a:rPr lang="en-US" sz="4438">
                <a:solidFill>
                  <a:srgbClr val="5271FF"/>
                </a:solidFill>
                <a:latin typeface="윤고딕 Semi-Bold"/>
              </a:rPr>
              <a:t>vs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03897" y="3389291"/>
            <a:ext cx="5080" cy="47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0869" y="5726007"/>
            <a:ext cx="4685931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키워드 검색을 통해 얻은 뉴스를 </a:t>
            </a:r>
          </a:p>
          <a:p>
            <a:pPr algn="ctr">
              <a:lnSpc>
                <a:spcPts val="2291"/>
              </a:lnSpc>
              <a:spcBef>
                <a:spcPct val="0"/>
              </a:spcBef>
            </a:pPr>
            <a:r>
              <a:rPr lang="en-US" sz="1909">
                <a:solidFill>
                  <a:srgbClr val="15232E"/>
                </a:solidFill>
                <a:ea typeface="윤고딕 Semi-Bold"/>
              </a:rPr>
              <a:t>요약하기 버튼을 통해 요약 가능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59583" y="5716482"/>
            <a:ext cx="4594017" cy="86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1"/>
              </a:lnSpc>
            </a:pPr>
            <a:r>
              <a:rPr lang="en-US" sz="1851">
                <a:solidFill>
                  <a:srgbClr val="15232E"/>
                </a:solidFill>
                <a:ea typeface="윤고딕 Semi-Bold"/>
              </a:rPr>
              <a:t>카테고리를 선택하면</a:t>
            </a:r>
            <a:r>
              <a:rPr lang="en-US" sz="1851">
                <a:solidFill>
                  <a:srgbClr val="15232E"/>
                </a:solidFill>
                <a:latin typeface="윤고딕 Semi-Bold"/>
              </a:rPr>
              <a:t> </a:t>
            </a:r>
          </a:p>
          <a:p>
            <a:pPr algn="ctr">
              <a:lnSpc>
                <a:spcPts val="2221"/>
              </a:lnSpc>
            </a:pPr>
            <a:r>
              <a:rPr lang="en-US" sz="1851">
                <a:solidFill>
                  <a:srgbClr val="5271FF"/>
                </a:solidFill>
                <a:latin typeface="윤고딕 Semi-Bold"/>
                <a:ea typeface="윤고딕 Semi-Bold"/>
              </a:rPr>
              <a:t>실시간 헤드﻿라인 뉴스 5개의 요약본</a:t>
            </a:r>
            <a:r>
              <a:rPr lang="en-US" sz="1851">
                <a:solidFill>
                  <a:srgbClr val="15232E"/>
                </a:solidFill>
                <a:latin typeface="윤고딕 Semi-Bold"/>
                <a:ea typeface="윤고딕 Semi-Bold"/>
              </a:rPr>
              <a:t> 제공</a:t>
            </a:r>
          </a:p>
          <a:p>
            <a:pPr algn="ctr">
              <a:lnSpc>
                <a:spcPts val="2221"/>
              </a:lnSpc>
              <a:spcBef>
                <a:spcPct val="0"/>
              </a:spcBef>
            </a:pPr>
            <a:endParaRPr lang="en-US" sz="1851">
              <a:solidFill>
                <a:srgbClr val="15232E"/>
              </a:solidFill>
              <a:latin typeface="윤고딕 Semi-Bold"/>
              <a:ea typeface="윤고딕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8395" y="382331"/>
            <a:ext cx="8902691" cy="73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5"/>
              </a:lnSpc>
              <a:spcBef>
                <a:spcPct val="0"/>
              </a:spcBef>
            </a:pPr>
            <a:r>
              <a:rPr lang="en-US" sz="4879">
                <a:solidFill>
                  <a:srgbClr val="5271FF"/>
                </a:solidFill>
                <a:latin typeface="210 네버랜드"/>
                <a:ea typeface="210 네버랜드"/>
              </a:rPr>
              <a:t>3. 서비스 비교(2)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376</Words>
  <Application>Microsoft Office PowerPoint</Application>
  <PresentationFormat>사용자 지정</PresentationFormat>
  <Paragraphs>104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윤고딕</vt:lpstr>
      <vt:lpstr>210 네버랜드</vt:lpstr>
      <vt:lpstr>윤고딕 Bold</vt:lpstr>
      <vt:lpstr>Arial</vt:lpstr>
      <vt:lpstr>Calibri</vt:lpstr>
      <vt:lpstr>윤고딕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 요약 사이트: 뉴스 스냅 (프레젠테이션(4:3))</dc:title>
  <cp:lastModifiedBy>kyumin Lee</cp:lastModifiedBy>
  <cp:revision>4</cp:revision>
  <dcterms:created xsi:type="dcterms:W3CDTF">2006-08-16T00:00:00Z</dcterms:created>
  <dcterms:modified xsi:type="dcterms:W3CDTF">2024-04-16T01:53:36Z</dcterms:modified>
  <dc:identifier>DAGCgVpg68w</dc:identifier>
</cp:coreProperties>
</file>